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7" r:id="rId11"/>
    <p:sldId id="268" r:id="rId12"/>
    <p:sldId id="269" r:id="rId13"/>
    <p:sldId id="266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DD7"/>
    <a:srgbClr val="FB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490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3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12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602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9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6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6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9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742EC6-47DC-4589-8C58-852C18EBF78E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A8046C2-B64A-4212-907E-54EC03F1C6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3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70D71-7A93-4ADF-B969-91D886F89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Geração de Estrutura de Coalisão: Algoritmos e Aplicações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A9D5BC-613A-4509-9A78-8E8892504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Vinicius Fantinatto de Medeiros</a:t>
            </a:r>
          </a:p>
          <a:p>
            <a:r>
              <a:rPr lang="pt-BR" dirty="0"/>
              <a:t>vinicius.fantinatto@yahoo.com</a:t>
            </a:r>
          </a:p>
        </p:txBody>
      </p:sp>
    </p:spTree>
    <p:extLst>
      <p:ext uri="{BB962C8B-B14F-4D97-AF65-F5344CB8AC3E}">
        <p14:creationId xmlns:p14="http://schemas.microsoft.com/office/powerpoint/2010/main" val="236242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66" y="1514759"/>
            <a:ext cx="4027048" cy="38284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Alg. Baseado em Heurística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13D4C-1E80-4A53-9104-C58002CB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74164"/>
            <a:ext cx="4884815" cy="45734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 u="sng" dirty="0"/>
              <a:t>Objetivo: </a:t>
            </a:r>
            <a:r>
              <a:rPr lang="pt-BR" sz="2000" dirty="0"/>
              <a:t>Estabelece restrições as coalizões, costuma ser aplicável em cenários com número maior de agentes;</a:t>
            </a:r>
          </a:p>
          <a:p>
            <a:pPr marL="0" indent="0">
              <a:buNone/>
            </a:pPr>
            <a:r>
              <a:rPr lang="pt-BR" sz="2000" u="sng" dirty="0"/>
              <a:t>Vantagens:  </a:t>
            </a:r>
            <a:r>
              <a:rPr lang="pt-BR" sz="2000" dirty="0"/>
              <a:t>Velocidade na qual gera uma solução válida;</a:t>
            </a:r>
          </a:p>
          <a:p>
            <a:pPr marL="0" indent="0">
              <a:buNone/>
            </a:pPr>
            <a:r>
              <a:rPr lang="pt-BR" sz="2000" u="sng" dirty="0"/>
              <a:t>Desvantagens: </a:t>
            </a:r>
            <a:r>
              <a:rPr lang="pt-BR" sz="2000" dirty="0"/>
              <a:t>Não são possíveis de garantir uma solução ótima;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93" y="1174164"/>
            <a:ext cx="4419749" cy="4240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Alg. Baseado em </a:t>
            </a:r>
            <a:r>
              <a:rPr lang="pt-BR" sz="3000" dirty="0" err="1">
                <a:solidFill>
                  <a:srgbClr val="FFFFFF"/>
                </a:solidFill>
              </a:rPr>
              <a:t>Prog</a:t>
            </a:r>
            <a:r>
              <a:rPr lang="pt-BR" sz="3000" dirty="0">
                <a:solidFill>
                  <a:srgbClr val="FFFFFF"/>
                </a:solidFill>
              </a:rPr>
              <a:t>. Dinâmica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613D4C-1E80-4A53-9104-C58002CB8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0" y="1174164"/>
                <a:ext cx="4884815" cy="457349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pt-BR" sz="2000" u="sng" dirty="0"/>
                  <a:t>Objetivo: </a:t>
                </a:r>
                <a:r>
                  <a:rPr lang="pt-BR" sz="2000" dirty="0"/>
                  <a:t>Soluciona o problema de particionamento de conjuntos;</a:t>
                </a:r>
              </a:p>
              <a:p>
                <a:pPr marL="0" indent="0">
                  <a:buNone/>
                </a:pPr>
                <a:r>
                  <a:rPr lang="pt-BR" sz="2000" u="sng" dirty="0"/>
                  <a:t>Vantagens:  </a:t>
                </a:r>
                <a:r>
                  <a:rPr lang="pt-BR" sz="2000" dirty="0"/>
                  <a:t>Garantia de encontrar uma solução ótima em </a:t>
                </a:r>
                <a14:m>
                  <m:oMath xmlns:m="http://schemas.openxmlformats.org/officeDocument/2006/math">
                    <m:r>
                      <a:rPr lang="pt-BR" sz="2000"/>
                      <m:t>𝑂</m:t>
                    </m:r>
                    <m:r>
                      <a:rPr lang="pt-BR" sz="2000"/>
                      <m:t>(</m:t>
                    </m:r>
                    <m:sSup>
                      <m:sSupPr>
                        <m:ctrlPr>
                          <a:rPr lang="pt-BR" sz="2000"/>
                        </m:ctrlPr>
                      </m:sSupPr>
                      <m:e>
                        <m:r>
                          <a:rPr lang="pt-BR" sz="2000"/>
                          <m:t>3</m:t>
                        </m:r>
                      </m:e>
                      <m:sup>
                        <m:r>
                          <a:rPr lang="pt-BR" sz="2000"/>
                          <m:t>𝑎</m:t>
                        </m:r>
                      </m:sup>
                    </m:sSup>
                    <m:r>
                      <a:rPr lang="pt-BR" sz="2000"/>
                      <m:t>)</m:t>
                    </m:r>
                  </m:oMath>
                </a14:m>
                <a:r>
                  <a:rPr lang="pt-BR" sz="2000" dirty="0"/>
                  <a:t>;</a:t>
                </a:r>
              </a:p>
              <a:p>
                <a:pPr marL="0" indent="0">
                  <a:buNone/>
                </a:pPr>
                <a:r>
                  <a:rPr lang="pt-BR" sz="2000" u="sng" dirty="0"/>
                  <a:t>Desvantagens: </a:t>
                </a:r>
                <a:r>
                  <a:rPr lang="pt-BR" sz="2000" dirty="0"/>
                  <a:t>Utiliza muita memória;</a:t>
                </a:r>
              </a:p>
              <a:p>
                <a:endParaRPr lang="pt-BR" dirty="0">
                  <a:solidFill>
                    <a:srgbClr val="40404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D613D4C-1E80-4A53-9104-C58002CB8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0" y="1174164"/>
                <a:ext cx="4884815" cy="4573493"/>
              </a:xfrm>
              <a:blipFill>
                <a:blip r:embed="rId2"/>
                <a:stretch>
                  <a:fillRect l="-1248" t="-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60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93" y="1174164"/>
            <a:ext cx="4419749" cy="4240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Alg. Baseado em </a:t>
            </a:r>
            <a:r>
              <a:rPr lang="pt-BR" sz="3000" dirty="0" err="1">
                <a:solidFill>
                  <a:srgbClr val="FFFFFF"/>
                </a:solidFill>
              </a:rPr>
              <a:t>Anytime</a:t>
            </a: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13D4C-1E80-4A53-9104-C58002CB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74164"/>
            <a:ext cx="4884815" cy="45734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 u="sng" dirty="0"/>
              <a:t>Objetivo: </a:t>
            </a:r>
            <a:r>
              <a:rPr lang="pt-BR" dirty="0"/>
              <a:t>Une características das duas abordagens, gerando soluções iniciais dentro do limite ótimo, que são melhoradas enquanto houver tempo disponível</a:t>
            </a:r>
            <a:r>
              <a:rPr lang="pt-BR" sz="2000" dirty="0"/>
              <a:t>;</a:t>
            </a:r>
          </a:p>
          <a:p>
            <a:pPr marL="0" indent="0">
              <a:buNone/>
            </a:pPr>
            <a:r>
              <a:rPr lang="pt-BR" sz="2000" u="sng" dirty="0"/>
              <a:t>Vantagens:  </a:t>
            </a:r>
            <a:r>
              <a:rPr lang="pt-BR" dirty="0"/>
              <a:t>Gera soluções </a:t>
            </a:r>
            <a:r>
              <a:rPr lang="pt-BR" dirty="0" err="1"/>
              <a:t>sub-ótimas</a:t>
            </a:r>
            <a:r>
              <a:rPr lang="pt-BR" dirty="0"/>
              <a:t> em um curto espaço de tempo</a:t>
            </a:r>
            <a:r>
              <a:rPr lang="pt-BR" sz="2000" dirty="0"/>
              <a:t>;</a:t>
            </a:r>
          </a:p>
          <a:p>
            <a:pPr marL="0" indent="0">
              <a:buNone/>
            </a:pPr>
            <a:r>
              <a:rPr lang="pt-BR" sz="2000" u="sng" dirty="0"/>
              <a:t>Desvantagens: </a:t>
            </a:r>
            <a:r>
              <a:rPr lang="pt-BR" sz="2000" dirty="0"/>
              <a:t>Sua solução ótima varia conforme o parâmetro que determina “tempo de encontrar a solução”;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3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dirty="0"/>
              <a:t>Algoritmo SK (SHEHORY, KRAUS 1998)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4B69CBE-A039-443E-8F2D-B61EF0047A56}"/>
                  </a:ext>
                </a:extLst>
              </p:cNvPr>
              <p:cNvSpPr txBox="1"/>
              <p:nvPr/>
            </p:nvSpPr>
            <p:spPr>
              <a:xfrm>
                <a:off x="1212980" y="1418253"/>
                <a:ext cx="9470571" cy="287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Tipo:  Algoritmo guloso </a:t>
                </a:r>
                <a:r>
                  <a:rPr lang="pt-BR" i="1" dirty="0" err="1"/>
                  <a:t>anytime</a:t>
                </a:r>
                <a:r>
                  <a:rPr lang="pt-BR" i="1" dirty="0"/>
                  <a:t> </a:t>
                </a:r>
                <a:r>
                  <a:rPr lang="pt-BR" dirty="0"/>
                  <a:t>em domínio orientado a tarefa.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Objetivo: Cada tarefa é atribuída a uma coalizão com recurso suficiente para realizá-la.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Vantagens: Realiza escolhas localmente ótimas na expectativa que estas escolhas conduzam à solução ótima global.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Desvantagens: Possui um limite máximo de k agentes,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Complexidade: </a:t>
                </a:r>
                <a14:m>
                  <m:oMath xmlns:m="http://schemas.openxmlformats.org/officeDocument/2006/math">
                    <m:r>
                      <a:rPr lang="pt-BR" i="1"/>
                      <m:t>𝑂</m:t>
                    </m:r>
                    <m:r>
                      <a:rPr lang="pt-BR" i="1"/>
                      <m:t>(</m:t>
                    </m:r>
                    <m:sSup>
                      <m:sSupPr>
                        <m:ctrlPr>
                          <a:rPr lang="pt-BR" i="1"/>
                        </m:ctrlPr>
                      </m:sSupPr>
                      <m:e>
                        <m:r>
                          <a:rPr lang="pt-BR" i="1"/>
                          <m:t>𝑎</m:t>
                        </m:r>
                      </m:e>
                      <m:sup>
                        <m:r>
                          <a:rPr lang="pt-BR" i="1"/>
                          <m:t>𝑘</m:t>
                        </m:r>
                      </m:sup>
                    </m:sSup>
                    <m:r>
                      <a:rPr lang="pt-BR" i="1"/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Funcionamento:  Possui duas etapas, onde primeiro é distribuído o valor do cálculo da coalizão de maneira repetitiva, já que o ambiente pode sofrer variação; Na segunda etapa, cada agente possui uma lista de coalizões potenciais, escolhendo a sua melhor escolha da lista e anuncia esta escolha aos agentes envolvidos, cada agente ingressa na coalizão que apresentar melhor valor </a:t>
                </a:r>
                <a:endParaRPr lang="pt-BR" sz="2400" b="1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4B69CBE-A039-443E-8F2D-B61EF004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80" y="1418253"/>
                <a:ext cx="9470571" cy="2872581"/>
              </a:xfrm>
              <a:prstGeom prst="rect">
                <a:avLst/>
              </a:prstGeom>
              <a:blipFill>
                <a:blip r:embed="rId2"/>
                <a:stretch>
                  <a:fillRect l="-450" t="-1274" b="-25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1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dirty="0"/>
              <a:t>Algoritmo DP (</a:t>
            </a:r>
            <a:r>
              <a:rPr lang="pt-BR" dirty="0" err="1"/>
              <a:t>Yeh</a:t>
            </a:r>
            <a:r>
              <a:rPr lang="pt-BR" dirty="0"/>
              <a:t> 1983)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4B69CBE-A039-443E-8F2D-B61EF0047A56}"/>
                  </a:ext>
                </a:extLst>
              </p:cNvPr>
              <p:cNvSpPr txBox="1"/>
              <p:nvPr/>
            </p:nvSpPr>
            <p:spPr>
              <a:xfrm>
                <a:off x="1212980" y="1418253"/>
                <a:ext cx="9470571" cy="242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Tipo:  Programação Dinâmica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Objetivo: foi projetado para resolver o problema de particionamento em conjuntos, buscando um conjunto de elementos resultando em um subconjunto com maior valorização de sua associação.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Vantagens: Dada </a:t>
                </a:r>
                <a:r>
                  <a:rPr lang="pt-BR" i="1" dirty="0"/>
                  <a:t>n </a:t>
                </a:r>
                <a:r>
                  <a:rPr lang="pt-BR" dirty="0"/>
                  <a:t>agentes a solução é dada em </a:t>
                </a:r>
                <a14:m>
                  <m:oMath xmlns:m="http://schemas.openxmlformats.org/officeDocument/2006/math">
                    <m:r>
                      <a:rPr lang="pt-BR" i="1"/>
                      <m:t>𝑂</m:t>
                    </m:r>
                    <m:r>
                      <a:rPr lang="pt-BR" i="1"/>
                      <m:t>(</m:t>
                    </m:r>
                    <m:sSup>
                      <m:sSupPr>
                        <m:ctrlPr>
                          <a:rPr lang="pt-BR" i="1"/>
                        </m:ctrlPr>
                      </m:sSupPr>
                      <m:e>
                        <m:r>
                          <a:rPr lang="pt-BR" i="1"/>
                          <m:t>3</m:t>
                        </m:r>
                      </m:e>
                      <m:sup>
                        <m:r>
                          <a:rPr lang="pt-BR" i="1"/>
                          <m:t>𝑎</m:t>
                        </m:r>
                      </m:sup>
                    </m:sSup>
                    <m:r>
                      <a:rPr lang="pt-BR" i="1"/>
                      <m:t>)</m:t>
                    </m:r>
                  </m:oMath>
                </a14:m>
                <a:endParaRPr lang="pt-B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Desvantagens: O algoritmo somente encontra a solução quando completa a sua execução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Complexidade: </a:t>
                </a:r>
                <a14:m>
                  <m:oMath xmlns:m="http://schemas.openxmlformats.org/officeDocument/2006/math">
                    <m:r>
                      <a:rPr lang="pt-BR" i="1"/>
                      <m:t>𝑂</m:t>
                    </m:r>
                    <m:r>
                      <a:rPr lang="pt-BR" i="1"/>
                      <m:t>(</m:t>
                    </m:r>
                    <m:sSup>
                      <m:sSupPr>
                        <m:ctrlPr>
                          <a:rPr lang="pt-BR" i="1"/>
                        </m:ctrlPr>
                      </m:sSupPr>
                      <m:e>
                        <m:r>
                          <a:rPr lang="pt-BR" i="1"/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/>
                      <m:t>)</m:t>
                    </m:r>
                  </m:oMath>
                </a14:m>
                <a:endParaRPr lang="pt-B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2400" b="1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4B69CBE-A039-443E-8F2D-B61EF004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80" y="1418253"/>
                <a:ext cx="9470571" cy="2424318"/>
              </a:xfrm>
              <a:prstGeom prst="rect">
                <a:avLst/>
              </a:prstGeom>
              <a:blipFill>
                <a:blip r:embed="rId2"/>
                <a:stretch>
                  <a:fillRect l="-450" t="-15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33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dirty="0"/>
              <a:t>Algoritmo DP (</a:t>
            </a:r>
            <a:r>
              <a:rPr lang="pt-BR" dirty="0" err="1"/>
              <a:t>Yeh</a:t>
            </a:r>
            <a:r>
              <a:rPr lang="pt-BR" dirty="0"/>
              <a:t> 1983)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1212981" y="1418253"/>
            <a:ext cx="47026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Funcionamento: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O algoritmo primeiro solucionar o subproblema individualmente para depois para então poder solucionar o problema principal,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durante a execução é mantida duas tabelas em memória: </a:t>
            </a:r>
            <a:r>
              <a:rPr lang="pt-BR" i="1" dirty="0"/>
              <a:t>f1</a:t>
            </a:r>
            <a:r>
              <a:rPr lang="pt-BR" dirty="0"/>
              <a:t>, que contem a solução de cada coalizão; e </a:t>
            </a:r>
            <a:r>
              <a:rPr lang="pt-BR" i="1" dirty="0"/>
              <a:t>f2, </a:t>
            </a:r>
            <a:r>
              <a:rPr lang="pt-BR" dirty="0"/>
              <a:t>que contém o valor da solução de cada coalizão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2BB5D1-B64B-4B4C-8E1D-6D28B34C8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272473"/>
            <a:ext cx="5718679" cy="43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dirty="0"/>
              <a:t>Algoritmo CSS1 (</a:t>
            </a:r>
            <a:r>
              <a:rPr lang="pt-BR" dirty="0" err="1"/>
              <a:t>Sandholm</a:t>
            </a:r>
            <a:r>
              <a:rPr lang="pt-BR" dirty="0"/>
              <a:t> 1999)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4B69CBE-A039-443E-8F2D-B61EF0047A56}"/>
                  </a:ext>
                </a:extLst>
              </p:cNvPr>
              <p:cNvSpPr txBox="1"/>
              <p:nvPr/>
            </p:nvSpPr>
            <p:spPr>
              <a:xfrm>
                <a:off x="1212980" y="1418253"/>
                <a:ext cx="947057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Tipo:  </a:t>
                </a:r>
                <a:r>
                  <a:rPr lang="pt-BR" dirty="0" err="1"/>
                  <a:t>Anytime</a:t>
                </a:r>
                <a:endParaRPr lang="pt-B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Objetivo: É definir uma solução inicial dentro de </a:t>
                </a:r>
                <a14:m>
                  <m:oMath xmlns:m="http://schemas.openxmlformats.org/officeDocument/2006/math">
                    <m:r>
                      <a:rPr lang="pt-BR" i="1"/>
                      <m:t>𝛽</m:t>
                    </m:r>
                    <m:r>
                      <a:rPr lang="pt-BR" i="1"/>
                      <m:t>=</m:t>
                    </m:r>
                    <m:r>
                      <a:rPr lang="pt-BR" i="1"/>
                      <m:t>𝛼</m:t>
                    </m:r>
                  </m:oMath>
                </a14:m>
                <a:r>
                  <a:rPr lang="pt-BR" dirty="0"/>
                  <a:t> e quando houver tempo disponível, utiliza busca em largura para melhorar a solução.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Vantagens: Pode diminuir tempo de busca em escala </a:t>
                </a:r>
                <a:r>
                  <a:rPr lang="pt-BR" dirty="0" err="1"/>
                  <a:t>poplinomial</a:t>
                </a:r>
                <a:r>
                  <a:rPr lang="pt-BR" dirty="0"/>
                  <a:t>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Desvantagens: Em cenários reais, se basear apenas na garantia da porcentagem com o valor ótimo, pode ocasionar a seleção de uma estrutura de coalizão não tão boa.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Complexidade: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Funcionamento: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pt-BR" dirty="0"/>
                  <a:t>Pesquisa os níveis inferiores do grafo de estrutura de coalizão;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pt-BR" dirty="0"/>
                  <a:t>Efetua busca em largura a partir do nível superior do grafo de estrutura de coalizão enquanto houver tempo ou todo o grafo tenha sido percorrido; 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pt-BR" dirty="0"/>
                  <a:t>Retorna CS com maior valor encontrado.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2400" b="1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4B69CBE-A039-443E-8F2D-B61EF004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80" y="1418253"/>
                <a:ext cx="9470571" cy="3785652"/>
              </a:xfrm>
              <a:prstGeom prst="rect">
                <a:avLst/>
              </a:prstGeom>
              <a:blipFill>
                <a:blip r:embed="rId2"/>
                <a:stretch>
                  <a:fillRect l="-450" t="-966" r="-10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4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lvl="0"/>
            <a:r>
              <a:rPr lang="pt-BR" dirty="0"/>
              <a:t>Aplicações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1212980" y="1418253"/>
            <a:ext cx="94705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Sensores autônomos podem melhorar a vigilância de certas áreas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Centrais Elétricas podem reduzir a incerteza da sua produção excedente de energia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Redes de rádio cognitivas podem aumentar sua taxa de transferência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/>
              <a:t>Compradores podem obter processos mais baixos através de compras em grande escala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7901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695" y="2969991"/>
            <a:ext cx="3130305" cy="91801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lvl="0"/>
            <a:r>
              <a:rPr lang="pt-BR" dirty="0"/>
              <a:t>Referência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6680719" y="1511559"/>
            <a:ext cx="46839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R. </a:t>
            </a:r>
            <a:r>
              <a:rPr lang="pt-BR" dirty="0" err="1"/>
              <a:t>Talal</a:t>
            </a:r>
            <a:r>
              <a:rPr lang="pt-BR" dirty="0"/>
              <a:t>; T. </a:t>
            </a:r>
            <a:r>
              <a:rPr lang="pt-BR" dirty="0" err="1"/>
              <a:t>Michalak</a:t>
            </a:r>
            <a:r>
              <a:rPr lang="pt-BR" dirty="0"/>
              <a:t>; M. </a:t>
            </a:r>
            <a:r>
              <a:rPr lang="pt-BR" dirty="0" err="1"/>
              <a:t>Wooldridge</a:t>
            </a:r>
            <a:r>
              <a:rPr lang="pt-BR" dirty="0"/>
              <a:t>; N. Jennings; "</a:t>
            </a:r>
            <a:r>
              <a:rPr lang="pt-BR" dirty="0" err="1"/>
              <a:t>Coalition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generation</a:t>
            </a:r>
            <a:r>
              <a:rPr lang="pt-BR" dirty="0"/>
              <a:t>: A </a:t>
            </a:r>
            <a:r>
              <a:rPr lang="pt-BR" dirty="0" err="1"/>
              <a:t>survey</a:t>
            </a:r>
            <a:r>
              <a:rPr lang="pt-BR" dirty="0"/>
              <a:t>"; in ELSEVIER Artificial </a:t>
            </a:r>
            <a:r>
              <a:rPr lang="pt-BR" dirty="0" err="1"/>
              <a:t>Inteligence</a:t>
            </a:r>
            <a:r>
              <a:rPr lang="pt-BR" dirty="0"/>
              <a:t> 229 (2015) p139-174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S. Ueda; A. </a:t>
            </a:r>
            <a:r>
              <a:rPr lang="pt-BR" dirty="0" err="1"/>
              <a:t>Iwasaki</a:t>
            </a:r>
            <a:r>
              <a:rPr lang="pt-BR" dirty="0"/>
              <a:t>; V. </a:t>
            </a:r>
            <a:r>
              <a:rPr lang="pt-BR" dirty="0" err="1"/>
              <a:t>Conitzer</a:t>
            </a:r>
            <a:r>
              <a:rPr lang="pt-BR" dirty="0"/>
              <a:t>;  N. </a:t>
            </a:r>
            <a:r>
              <a:rPr lang="pt-BR" dirty="0" err="1"/>
              <a:t>Ohta</a:t>
            </a:r>
            <a:r>
              <a:rPr lang="pt-BR" dirty="0"/>
              <a:t>; Y. </a:t>
            </a:r>
            <a:r>
              <a:rPr lang="pt-BR" dirty="0" err="1"/>
              <a:t>Sakurai</a:t>
            </a:r>
            <a:r>
              <a:rPr lang="pt-BR" dirty="0"/>
              <a:t>; M. </a:t>
            </a:r>
            <a:r>
              <a:rPr lang="pt-BR" dirty="0" err="1"/>
              <a:t>Yokoo</a:t>
            </a:r>
            <a:r>
              <a:rPr lang="pt-BR" dirty="0"/>
              <a:t>;  "</a:t>
            </a:r>
            <a:r>
              <a:rPr lang="pt-BR" dirty="0" err="1"/>
              <a:t>Coalition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generation</a:t>
            </a:r>
            <a:r>
              <a:rPr lang="pt-BR" dirty="0"/>
              <a:t> in </a:t>
            </a:r>
            <a:r>
              <a:rPr lang="pt-BR" dirty="0" err="1"/>
              <a:t>cooperative</a:t>
            </a:r>
            <a:r>
              <a:rPr lang="pt-BR" dirty="0"/>
              <a:t> games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compact</a:t>
            </a:r>
            <a:r>
              <a:rPr lang="pt-BR" dirty="0"/>
              <a:t> </a:t>
            </a:r>
            <a:r>
              <a:rPr lang="pt-BR" dirty="0" err="1"/>
              <a:t>representations</a:t>
            </a:r>
            <a:r>
              <a:rPr lang="pt-BR" dirty="0"/>
              <a:t>" in: </a:t>
            </a:r>
            <a:r>
              <a:rPr lang="pt-BR" dirty="0" err="1"/>
              <a:t>CrosMark</a:t>
            </a:r>
            <a:r>
              <a:rPr lang="pt-BR" dirty="0"/>
              <a:t>; </a:t>
            </a:r>
            <a:r>
              <a:rPr lang="pt-BR" dirty="0" err="1"/>
              <a:t>Auton</a:t>
            </a:r>
            <a:r>
              <a:rPr lang="pt-BR" dirty="0"/>
              <a:t> Agent </a:t>
            </a:r>
            <a:r>
              <a:rPr lang="pt-BR" dirty="0" err="1"/>
              <a:t>Multi-Agent</a:t>
            </a:r>
            <a:r>
              <a:rPr lang="pt-BR" dirty="0"/>
              <a:t> </a:t>
            </a:r>
            <a:r>
              <a:rPr lang="pt-BR" dirty="0" err="1"/>
              <a:t>Syst</a:t>
            </a:r>
            <a:r>
              <a:rPr lang="pt-BR" dirty="0"/>
              <a:t> (2018) 32:503–533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C. Verçosa; F. </a:t>
            </a:r>
            <a:r>
              <a:rPr lang="pt-BR" dirty="0" err="1"/>
              <a:t>Enembreck</a:t>
            </a:r>
            <a:r>
              <a:rPr lang="pt-BR" dirty="0"/>
              <a:t> ; "Modelo Dinâmico de Formação de Coalizões baseado na Expertise, no Comprometimento Temporal e na Reputação Temporal" Tese de Doutorado PPGIA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4062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3"/>
            <a:ext cx="3828482" cy="3703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Formação de coalizão</a:t>
            </a:r>
            <a:r>
              <a:rPr lang="pt-BR" sz="6600" dirty="0">
                <a:solidFill>
                  <a:srgbClr val="FFFFFF"/>
                </a:solidFill>
              </a:rPr>
              <a:t>?</a:t>
            </a: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13D4C-1E80-4A53-9104-C58002CB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74164"/>
            <a:ext cx="4884815" cy="18023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Agentes em comunidade, formam parcerias do tipo de coalizão com </a:t>
            </a:r>
            <a:r>
              <a:rPr lang="pt-BR" u="sng" dirty="0"/>
              <a:t>objetivo </a:t>
            </a:r>
            <a:r>
              <a:rPr lang="pt-BR" dirty="0"/>
              <a:t>de aumentar o </a:t>
            </a:r>
            <a:r>
              <a:rPr lang="pt-BR" b="1" dirty="0"/>
              <a:t>desempenho</a:t>
            </a:r>
            <a:r>
              <a:rPr lang="pt-BR" dirty="0"/>
              <a:t> e/ou </a:t>
            </a:r>
            <a:r>
              <a:rPr lang="pt-BR" b="1" dirty="0"/>
              <a:t>se agrupar </a:t>
            </a:r>
            <a:r>
              <a:rPr lang="pt-BR" dirty="0"/>
              <a:t>para resolver determinada tarefa. 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3"/>
            <a:ext cx="3828482" cy="3703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Formação de coalizão</a:t>
            </a:r>
            <a:r>
              <a:rPr lang="pt-BR" sz="6600" dirty="0">
                <a:solidFill>
                  <a:srgbClr val="FFFFFF"/>
                </a:solidFill>
              </a:rPr>
              <a:t>?</a:t>
            </a: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13D4C-1E80-4A53-9104-C58002CB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74164"/>
            <a:ext cx="4884815" cy="18023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Agentes em comunidade, formam parcerias do tipo de coalizão com </a:t>
            </a:r>
            <a:r>
              <a:rPr lang="pt-BR" u="sng" dirty="0"/>
              <a:t>objetivo </a:t>
            </a:r>
            <a:r>
              <a:rPr lang="pt-BR" dirty="0"/>
              <a:t>de aumentar o </a:t>
            </a:r>
            <a:r>
              <a:rPr lang="pt-BR" b="1" dirty="0"/>
              <a:t>desempenho</a:t>
            </a:r>
            <a:r>
              <a:rPr lang="pt-BR" dirty="0"/>
              <a:t> e/ou </a:t>
            </a:r>
            <a:r>
              <a:rPr lang="pt-BR" b="1" dirty="0"/>
              <a:t>se agrupar </a:t>
            </a:r>
            <a:r>
              <a:rPr lang="pt-BR" dirty="0"/>
              <a:t>para resolver determinada tarefa. 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2A3780-A18A-4838-9D1E-04CDA1E115D9}"/>
              </a:ext>
            </a:extLst>
          </p:cNvPr>
          <p:cNvSpPr txBox="1"/>
          <p:nvPr/>
        </p:nvSpPr>
        <p:spPr>
          <a:xfrm>
            <a:off x="5943600" y="2431223"/>
            <a:ext cx="497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Recompensa:</a:t>
            </a:r>
            <a:r>
              <a:rPr lang="pt-BR" dirty="0"/>
              <a:t> Os agentes atendem as demandas do sistema ao mesmo tempo que 	acumulam recompensas.  Alcançando </a:t>
            </a:r>
            <a:r>
              <a:rPr lang="pt-BR" u="sng" dirty="0"/>
              <a:t>objetivos individuais </a:t>
            </a:r>
            <a:r>
              <a:rPr lang="pt-BR" dirty="0"/>
              <a:t>e pela </a:t>
            </a:r>
            <a:r>
              <a:rPr lang="pt-BR" u="sng" dirty="0"/>
              <a:t>união de esforços </a:t>
            </a:r>
            <a:r>
              <a:rPr lang="pt-BR" dirty="0"/>
              <a:t>resolvendo as tarefas viáveis de forma mais eficiente.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5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3"/>
            <a:ext cx="3828482" cy="3703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Formação de coalizão</a:t>
            </a:r>
            <a:r>
              <a:rPr lang="pt-BR" sz="6600" dirty="0">
                <a:solidFill>
                  <a:srgbClr val="FFFFFF"/>
                </a:solidFill>
              </a:rPr>
              <a:t>?</a:t>
            </a: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13D4C-1E80-4A53-9104-C58002CB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74164"/>
            <a:ext cx="4884815" cy="18023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Agentes em comunidade, formam parcerias do tipo de coalizão com </a:t>
            </a:r>
            <a:r>
              <a:rPr lang="pt-BR" u="sng" dirty="0"/>
              <a:t>objetivo </a:t>
            </a:r>
            <a:r>
              <a:rPr lang="pt-BR" dirty="0"/>
              <a:t>de aumentar o </a:t>
            </a:r>
            <a:r>
              <a:rPr lang="pt-BR" b="1" dirty="0"/>
              <a:t>desempenho</a:t>
            </a:r>
            <a:r>
              <a:rPr lang="pt-BR" dirty="0"/>
              <a:t> e/ou </a:t>
            </a:r>
            <a:r>
              <a:rPr lang="pt-BR" b="1" dirty="0"/>
              <a:t>se agrupar </a:t>
            </a:r>
            <a:r>
              <a:rPr lang="pt-BR" dirty="0"/>
              <a:t>para resolver determinada tarefa. 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2A3780-A18A-4838-9D1E-04CDA1E115D9}"/>
              </a:ext>
            </a:extLst>
          </p:cNvPr>
          <p:cNvSpPr txBox="1"/>
          <p:nvPr/>
        </p:nvSpPr>
        <p:spPr>
          <a:xfrm>
            <a:off x="5943600" y="2431223"/>
            <a:ext cx="497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Recompensa:</a:t>
            </a:r>
            <a:r>
              <a:rPr lang="pt-BR" dirty="0"/>
              <a:t> Os agentes atendem as demandas do sistema ao mesmo tempo que 	acumulam recompensas.  Alcançando </a:t>
            </a:r>
            <a:r>
              <a:rPr lang="pt-BR" u="sng" dirty="0"/>
              <a:t>objetivos individuais </a:t>
            </a:r>
            <a:r>
              <a:rPr lang="pt-BR" dirty="0"/>
              <a:t>e pela </a:t>
            </a:r>
            <a:r>
              <a:rPr lang="pt-BR" u="sng" dirty="0"/>
              <a:t>união de esforços </a:t>
            </a:r>
            <a:r>
              <a:rPr lang="pt-BR" dirty="0"/>
              <a:t>resolvendo as tarefas viáveis de forma mais eficiente.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CED085-09D9-4947-AF60-D9C14F278414}"/>
              </a:ext>
            </a:extLst>
          </p:cNvPr>
          <p:cNvSpPr txBox="1"/>
          <p:nvPr/>
        </p:nvSpPr>
        <p:spPr>
          <a:xfrm>
            <a:off x="5943600" y="3881536"/>
            <a:ext cx="488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Alianças: </a:t>
            </a:r>
            <a:r>
              <a:rPr lang="pt-BR" dirty="0"/>
              <a:t>formações utilizando o melhor agrupamento para atender as tarefas que requer um conjunto de competências.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134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86E7C-0B14-4DF8-9995-C092CAA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3"/>
            <a:ext cx="3828482" cy="3703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3000" dirty="0">
                <a:solidFill>
                  <a:srgbClr val="FFFFFF"/>
                </a:solidFill>
              </a:rPr>
              <a:t>Formação de coalizão</a:t>
            </a:r>
            <a:r>
              <a:rPr lang="pt-BR" sz="6600" dirty="0">
                <a:solidFill>
                  <a:srgbClr val="FFFFFF"/>
                </a:solidFill>
              </a:rPr>
              <a:t>?</a:t>
            </a: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13D4C-1E80-4A53-9104-C58002CB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74164"/>
            <a:ext cx="4884815" cy="18023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Agentes em comunidade, formam parcerias do tipo de coalizão com </a:t>
            </a:r>
            <a:r>
              <a:rPr lang="pt-BR" u="sng" dirty="0"/>
              <a:t>objetivo </a:t>
            </a:r>
            <a:r>
              <a:rPr lang="pt-BR" dirty="0"/>
              <a:t>de aumentar o </a:t>
            </a:r>
            <a:r>
              <a:rPr lang="pt-BR" b="1" dirty="0"/>
              <a:t>desempenho</a:t>
            </a:r>
            <a:r>
              <a:rPr lang="pt-BR" dirty="0"/>
              <a:t> e/ou </a:t>
            </a:r>
            <a:r>
              <a:rPr lang="pt-BR" b="1" dirty="0"/>
              <a:t>se agrupar </a:t>
            </a:r>
            <a:r>
              <a:rPr lang="pt-BR" dirty="0"/>
              <a:t>para resolver determinada tarefa. 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2A3780-A18A-4838-9D1E-04CDA1E115D9}"/>
              </a:ext>
            </a:extLst>
          </p:cNvPr>
          <p:cNvSpPr txBox="1"/>
          <p:nvPr/>
        </p:nvSpPr>
        <p:spPr>
          <a:xfrm>
            <a:off x="5943600" y="2431223"/>
            <a:ext cx="497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Recompensa:</a:t>
            </a:r>
            <a:r>
              <a:rPr lang="pt-BR" dirty="0"/>
              <a:t> Os agentes atendem as demandas do sistema ao mesmo tempo que 	acumulam recompensas.  Alcançando </a:t>
            </a:r>
            <a:r>
              <a:rPr lang="pt-BR" u="sng" dirty="0"/>
              <a:t>objetivos individuais </a:t>
            </a:r>
            <a:r>
              <a:rPr lang="pt-BR" dirty="0"/>
              <a:t>e pela </a:t>
            </a:r>
            <a:r>
              <a:rPr lang="pt-BR" u="sng" dirty="0"/>
              <a:t>união de esforços </a:t>
            </a:r>
            <a:r>
              <a:rPr lang="pt-BR" dirty="0"/>
              <a:t>resolvendo as tarefas viáveis de forma mais eficiente.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CED085-09D9-4947-AF60-D9C14F278414}"/>
              </a:ext>
            </a:extLst>
          </p:cNvPr>
          <p:cNvSpPr txBox="1"/>
          <p:nvPr/>
        </p:nvSpPr>
        <p:spPr>
          <a:xfrm>
            <a:off x="5943600" y="3881536"/>
            <a:ext cx="488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Alianças: </a:t>
            </a:r>
            <a:r>
              <a:rPr lang="pt-BR" dirty="0"/>
              <a:t>formações utilizando o </a:t>
            </a:r>
            <a:r>
              <a:rPr lang="pt-BR" u="sng" dirty="0"/>
              <a:t>melhor agrupamento </a:t>
            </a:r>
            <a:r>
              <a:rPr lang="pt-BR" dirty="0"/>
              <a:t>para atender as tarefas que requer um conjunto de competências.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077F9F-4DB3-48E4-8251-41BA1AD4FA0D}"/>
              </a:ext>
            </a:extLst>
          </p:cNvPr>
          <p:cNvSpPr txBox="1"/>
          <p:nvPr/>
        </p:nvSpPr>
        <p:spPr>
          <a:xfrm>
            <a:off x="5943600" y="4804866"/>
            <a:ext cx="497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Utilidade: </a:t>
            </a:r>
            <a:r>
              <a:rPr lang="pt-BR" dirty="0"/>
              <a:t>Valor numérico que representa o </a:t>
            </a:r>
            <a:r>
              <a:rPr lang="pt-BR" u="sng" dirty="0"/>
              <a:t>“quão bom” </a:t>
            </a:r>
            <a:r>
              <a:rPr lang="pt-BR" dirty="0"/>
              <a:t>está um estado. Quando maior a utilidade, melhor.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86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sz="3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Formação de coalizão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1212980" y="1418253"/>
            <a:ext cx="94705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Problema da Geração de uma estrutura de Coalizão (CSG)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Jogo de Coalizão: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CFG  -&gt; {Ag, v}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v(C) = k</a:t>
            </a:r>
          </a:p>
          <a:p>
            <a:pPr lvl="1"/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TU game (</a:t>
            </a:r>
            <a:r>
              <a:rPr lang="pt-BR" sz="2400" b="1" dirty="0" err="1"/>
              <a:t>Transferable</a:t>
            </a:r>
            <a:r>
              <a:rPr lang="pt-BR" sz="2400" b="1" dirty="0"/>
              <a:t> </a:t>
            </a:r>
            <a:r>
              <a:rPr lang="pt-BR" sz="2400" b="1" dirty="0" err="1"/>
              <a:t>Unity</a:t>
            </a:r>
            <a:r>
              <a:rPr lang="pt-BR" sz="2400" b="1" dirty="0"/>
              <a:t> Games): </a:t>
            </a:r>
            <a:r>
              <a:rPr lang="pt-BR" sz="2400" dirty="0"/>
              <a:t>Todos os jogadores preferem a ação que resultem na maior soma dos pagamentos. Resultando na distribuição dos ganhos. 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NTU Game (Non-</a:t>
            </a:r>
            <a:r>
              <a:rPr lang="pt-BR" sz="2400" b="1" dirty="0" err="1"/>
              <a:t>Transferable</a:t>
            </a:r>
            <a:r>
              <a:rPr lang="pt-BR" sz="2400" b="1" dirty="0"/>
              <a:t> </a:t>
            </a:r>
            <a:r>
              <a:rPr lang="pt-BR" sz="2400" b="1" dirty="0" err="1"/>
              <a:t>Unity</a:t>
            </a:r>
            <a:r>
              <a:rPr lang="pt-BR" sz="2400" b="1" dirty="0"/>
              <a:t> Games): </a:t>
            </a:r>
            <a:r>
              <a:rPr lang="pt-BR" sz="2400" dirty="0"/>
              <a:t>Pagamento (Utilidade),  a cada membro da coalizão individual proporcional a sua participação.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7120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sz="3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Formação de coalizão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1212980" y="1418253"/>
            <a:ext cx="947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Determinação de uma estrutura de coalizão (partição do conjunto de agentes dispostos para coalizões disjuntas);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916A98-D569-4FC6-8783-1C316520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83" y="2933891"/>
            <a:ext cx="5041317" cy="28620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BBB564-ED8A-4021-B14C-8C25FF2B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9" y="3260168"/>
            <a:ext cx="4187587" cy="1958502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6A5CB6A-B2F8-4BD9-B2FA-C6FF5D0A2D23}"/>
              </a:ext>
            </a:extLst>
          </p:cNvPr>
          <p:cNvSpPr/>
          <p:nvPr/>
        </p:nvSpPr>
        <p:spPr>
          <a:xfrm>
            <a:off x="5365622" y="3791549"/>
            <a:ext cx="1386387" cy="895739"/>
          </a:xfrm>
          <a:prstGeom prst="rightArrow">
            <a:avLst/>
          </a:prstGeom>
          <a:solidFill>
            <a:srgbClr val="F8E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BE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sz="3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Formação de coalizão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1212980" y="1418253"/>
            <a:ext cx="9470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Determinação de uma estrutura de coalizão (partição do conjunto de agentes dispostos para coalizões disjuntas);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Determinar o valor da coalizão;</a:t>
            </a:r>
          </a:p>
          <a:p>
            <a:endParaRPr lang="pt-BR" sz="2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39AD53-3FA2-490E-84F6-86EBA84E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5" y="3500756"/>
            <a:ext cx="4946538" cy="29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2B36-E50F-46FE-B38C-68D558B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87" y="338000"/>
            <a:ext cx="7423826" cy="72589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pt-BR" sz="36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Formação de coalizão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69CBE-A039-443E-8F2D-B61EF0047A56}"/>
              </a:ext>
            </a:extLst>
          </p:cNvPr>
          <p:cNvSpPr txBox="1"/>
          <p:nvPr/>
        </p:nvSpPr>
        <p:spPr>
          <a:xfrm>
            <a:off x="1212980" y="1418253"/>
            <a:ext cx="9470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Determinação de uma estrutura de coalizão (partição do conjunto de agentes dispostos para coalizões disjuntas);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Determinar o valor da coalizão;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Divisão dos pagamentos provenientes da coalizão.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C06DA8-0957-4A72-9613-6D3427A8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42" y="3500756"/>
            <a:ext cx="4192621" cy="28473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39AD53-3FA2-490E-84F6-86EBA84E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45" y="3500756"/>
            <a:ext cx="4946538" cy="29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296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69E1923BDB47418418A1F6A28266F9" ma:contentTypeVersion="15" ma:contentTypeDescription="Criar um novo documento." ma:contentTypeScope="" ma:versionID="7852c4c994364b63c80271311b7a5f68">
  <xsd:schema xmlns:xsd="http://www.w3.org/2001/XMLSchema" xmlns:xs="http://www.w3.org/2001/XMLSchema" xmlns:p="http://schemas.microsoft.com/office/2006/metadata/properties" xmlns:ns2="4c6b80a1-d47b-46df-89dc-d1b395368634" xmlns:ns3="ca146311-d7c8-4b02-b1d3-3a9822694562" targetNamespace="http://schemas.microsoft.com/office/2006/metadata/properties" ma:root="true" ma:fieldsID="61d9bec1f65c4b5790c28cc05f0667bd" ns2:_="" ns3:_="">
    <xsd:import namespace="4c6b80a1-d47b-46df-89dc-d1b395368634"/>
    <xsd:import namespace="ca146311-d7c8-4b02-b1d3-3a9822694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b80a1-d47b-46df-89dc-d1b395368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46311-d7c8-4b02-b1d3-3a98226945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4ebd4f-e051-4a98-b8d7-a95c5dbdeb92}" ma:internalName="TaxCatchAll" ma:showField="CatchAllData" ma:web="ca146311-d7c8-4b02-b1d3-3a98226945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46311-d7c8-4b02-b1d3-3a9822694562" xsi:nil="true"/>
    <lcf76f155ced4ddcb4097134ff3c332f xmlns="4c6b80a1-d47b-46df-89dc-d1b3953686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F4740A-5BF0-42A1-B88C-E981519399F1}"/>
</file>

<file path=customXml/itemProps2.xml><?xml version="1.0" encoding="utf-8"?>
<ds:datastoreItem xmlns:ds="http://schemas.openxmlformats.org/officeDocument/2006/customXml" ds:itemID="{2FBE65F4-FBDB-4182-8D76-3F8829E7DBB3}"/>
</file>

<file path=customXml/itemProps3.xml><?xml version="1.0" encoding="utf-8"?>
<ds:datastoreItem xmlns:ds="http://schemas.openxmlformats.org/officeDocument/2006/customXml" ds:itemID="{C5DD1663-B85F-46A0-AA8F-5BE85A279572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1946</TotalTime>
  <Words>1004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Gill Sans MT</vt:lpstr>
      <vt:lpstr>Pacote</vt:lpstr>
      <vt:lpstr>Geração de Estrutura de Coalisão: Algoritmos e Aplicações</vt:lpstr>
      <vt:lpstr>Formação de coalizão?</vt:lpstr>
      <vt:lpstr>Formação de coalizão?</vt:lpstr>
      <vt:lpstr>Formação de coalizão?</vt:lpstr>
      <vt:lpstr>Formação de coalizão?</vt:lpstr>
      <vt:lpstr>Formação de coalizão</vt:lpstr>
      <vt:lpstr>Formação de coalizão</vt:lpstr>
      <vt:lpstr>Formação de coalizão</vt:lpstr>
      <vt:lpstr>Formação de coalizão</vt:lpstr>
      <vt:lpstr>Alg. Baseado em Heurística</vt:lpstr>
      <vt:lpstr>Alg. Baseado em Prog. Dinâmica</vt:lpstr>
      <vt:lpstr>Alg. Baseado em Anytime</vt:lpstr>
      <vt:lpstr>Algoritmo SK (SHEHORY, KRAUS 1998)</vt:lpstr>
      <vt:lpstr>Algoritmo DP (Yeh 1983)</vt:lpstr>
      <vt:lpstr>Algoritmo DP (Yeh 1983)</vt:lpstr>
      <vt:lpstr>Algoritmo CSS1 (Sandholm 1999)</vt:lpstr>
      <vt:lpstr>Aplicações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Geração de Estrutura de Coalisão: Algoritmos e Aplicações</dc:title>
  <dc:creator>Vinicius Medeiros</dc:creator>
  <cp:lastModifiedBy>Vinicius Medeiros</cp:lastModifiedBy>
  <cp:revision>19</cp:revision>
  <dcterms:created xsi:type="dcterms:W3CDTF">2019-09-02T12:32:59Z</dcterms:created>
  <dcterms:modified xsi:type="dcterms:W3CDTF">2019-09-04T21:44:12Z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0x010100E369E1923BDB47418418A1F6A28266F9</vt:lpwstr>
  </property>
</Properties>
</file>